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21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8904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1205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980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8039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222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904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227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251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828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1542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6423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02154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3D Graphs">
            <a:extLst>
              <a:ext uri="{FF2B5EF4-FFF2-40B4-BE49-F238E27FC236}">
                <a16:creationId xmlns:a16="http://schemas.microsoft.com/office/drawing/2014/main" id="{30578203-0BDD-5DA5-67CF-6420AD2946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AB4D08-5CBB-8103-1B73-035FAC094A53}"/>
              </a:ext>
            </a:extLst>
          </p:cNvPr>
          <p:cNvSpPr>
            <a:spLocks noGrp="1"/>
          </p:cNvSpPr>
          <p:nvPr>
            <p:ph type="ctrTitle"/>
          </p:nvPr>
        </p:nvSpPr>
        <p:spPr>
          <a:xfrm>
            <a:off x="648929" y="1366684"/>
            <a:ext cx="5938684" cy="1563329"/>
          </a:xfrm>
        </p:spPr>
        <p:txBody>
          <a:bodyPr>
            <a:noAutofit/>
          </a:bodyPr>
          <a:lstStyle/>
          <a:p>
            <a:r>
              <a:rPr lang="en-IN" sz="4400" dirty="0">
                <a:solidFill>
                  <a:schemeClr val="bg1"/>
                </a:solidFill>
              </a:rPr>
              <a:t>IBM DATA SCIENCE CAPSTONE PROJECT</a:t>
            </a:r>
          </a:p>
        </p:txBody>
      </p:sp>
      <p:sp>
        <p:nvSpPr>
          <p:cNvPr id="3" name="Subtitle 2">
            <a:extLst>
              <a:ext uri="{FF2B5EF4-FFF2-40B4-BE49-F238E27FC236}">
                <a16:creationId xmlns:a16="http://schemas.microsoft.com/office/drawing/2014/main" id="{8D3852CA-EFE3-1DCF-56BE-8B7FC61219AB}"/>
              </a:ext>
            </a:extLst>
          </p:cNvPr>
          <p:cNvSpPr>
            <a:spLocks noGrp="1"/>
          </p:cNvSpPr>
          <p:nvPr>
            <p:ph type="subTitle" idx="1"/>
          </p:nvPr>
        </p:nvSpPr>
        <p:spPr>
          <a:xfrm>
            <a:off x="570271" y="3165987"/>
            <a:ext cx="6636213" cy="2175068"/>
          </a:xfrm>
        </p:spPr>
        <p:txBody>
          <a:bodyPr>
            <a:normAutofit/>
          </a:bodyPr>
          <a:lstStyle/>
          <a:p>
            <a:pPr>
              <a:lnSpc>
                <a:spcPct val="100000"/>
              </a:lnSpc>
            </a:pPr>
            <a:r>
              <a:rPr lang="en-US" b="1" i="0" dirty="0">
                <a:solidFill>
                  <a:srgbClr val="000000"/>
                </a:solidFill>
                <a:effectLst/>
                <a:highlight>
                  <a:srgbClr val="FFFFFF"/>
                </a:highlight>
                <a:latin typeface="Helvetica Neue"/>
              </a:rPr>
              <a:t>SpaceX Falcon 9 first stage Landing Prediction</a:t>
            </a:r>
          </a:p>
          <a:p>
            <a:pPr>
              <a:lnSpc>
                <a:spcPct val="100000"/>
              </a:lnSpc>
            </a:pPr>
            <a:endParaRPr lang="en-IN" sz="1500" dirty="0">
              <a:solidFill>
                <a:schemeClr val="bg1"/>
              </a:solidFill>
            </a:endParaRP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20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216BB6-8EA4-7725-3373-740EB3B90D0D}"/>
              </a:ext>
            </a:extLst>
          </p:cNvPr>
          <p:cNvSpPr txBox="1"/>
          <p:nvPr/>
        </p:nvSpPr>
        <p:spPr>
          <a:xfrm>
            <a:off x="973393" y="363795"/>
            <a:ext cx="10815483" cy="369332"/>
          </a:xfrm>
          <a:prstGeom prst="rect">
            <a:avLst/>
          </a:prstGeom>
          <a:noFill/>
        </p:spPr>
        <p:txBody>
          <a:bodyPr wrap="square">
            <a:spAutoFit/>
          </a:bodyPr>
          <a:lstStyle/>
          <a:p>
            <a:r>
              <a:rPr lang="en-IN" dirty="0"/>
              <a:t>2-Visualize the relationship between success rate of each orbit type</a:t>
            </a:r>
          </a:p>
        </p:txBody>
      </p:sp>
      <p:pic>
        <p:nvPicPr>
          <p:cNvPr id="7" name="Picture 6" descr="A graph of different colored bars&#10;&#10;Description automatically generated">
            <a:extLst>
              <a:ext uri="{FF2B5EF4-FFF2-40B4-BE49-F238E27FC236}">
                <a16:creationId xmlns:a16="http://schemas.microsoft.com/office/drawing/2014/main" id="{16037415-6DF3-21CC-7960-A4E5D6447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835" y="1206309"/>
            <a:ext cx="7161084" cy="4833308"/>
          </a:xfrm>
          <a:prstGeom prst="rect">
            <a:avLst/>
          </a:prstGeom>
        </p:spPr>
      </p:pic>
    </p:spTree>
    <p:extLst>
      <p:ext uri="{BB962C8B-B14F-4D97-AF65-F5344CB8AC3E}">
        <p14:creationId xmlns:p14="http://schemas.microsoft.com/office/powerpoint/2010/main" val="110676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2853-3098-42D0-2EF2-7EB42C886DB9}"/>
              </a:ext>
            </a:extLst>
          </p:cNvPr>
          <p:cNvSpPr>
            <a:spLocks noGrp="1"/>
          </p:cNvSpPr>
          <p:nvPr>
            <p:ph type="title"/>
          </p:nvPr>
        </p:nvSpPr>
        <p:spPr/>
        <p:txBody>
          <a:bodyPr/>
          <a:lstStyle/>
          <a:p>
            <a:r>
              <a:rPr lang="en-IN" dirty="0"/>
              <a:t>Visualization with Folium</a:t>
            </a:r>
          </a:p>
        </p:txBody>
      </p:sp>
      <p:sp>
        <p:nvSpPr>
          <p:cNvPr id="3" name="Content Placeholder 2">
            <a:extLst>
              <a:ext uri="{FF2B5EF4-FFF2-40B4-BE49-F238E27FC236}">
                <a16:creationId xmlns:a16="http://schemas.microsoft.com/office/drawing/2014/main" id="{014E951B-19D7-5968-4754-BC45FB77C68F}"/>
              </a:ext>
            </a:extLst>
          </p:cNvPr>
          <p:cNvSpPr>
            <a:spLocks noGrp="1"/>
          </p:cNvSpPr>
          <p:nvPr>
            <p:ph idx="1"/>
          </p:nvPr>
        </p:nvSpPr>
        <p:spPr/>
        <p:txBody>
          <a:bodyPr/>
          <a:lstStyle/>
          <a:p>
            <a:r>
              <a:rPr lang="en-US" dirty="0"/>
              <a:t>1- Mark all launch sites on a map</a:t>
            </a:r>
            <a:endParaRPr lang="en-IN" dirty="0"/>
          </a:p>
        </p:txBody>
      </p:sp>
      <p:pic>
        <p:nvPicPr>
          <p:cNvPr id="5" name="Picture 4" descr="A map of the united states&#10;&#10;Description automatically generated">
            <a:extLst>
              <a:ext uri="{FF2B5EF4-FFF2-40B4-BE49-F238E27FC236}">
                <a16:creationId xmlns:a16="http://schemas.microsoft.com/office/drawing/2014/main" id="{689E99A4-CBDF-782B-EED9-63BC88536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9" y="2768266"/>
            <a:ext cx="6122505" cy="3087914"/>
          </a:xfrm>
          <a:prstGeom prst="rect">
            <a:avLst/>
          </a:prstGeom>
        </p:spPr>
      </p:pic>
    </p:spTree>
    <p:extLst>
      <p:ext uri="{BB962C8B-B14F-4D97-AF65-F5344CB8AC3E}">
        <p14:creationId xmlns:p14="http://schemas.microsoft.com/office/powerpoint/2010/main" val="293642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1E3F75-36A9-D1B3-2D70-575C7BDC6044}"/>
              </a:ext>
            </a:extLst>
          </p:cNvPr>
          <p:cNvSpPr txBox="1"/>
          <p:nvPr/>
        </p:nvSpPr>
        <p:spPr>
          <a:xfrm>
            <a:off x="983226" y="452284"/>
            <a:ext cx="8163258" cy="369332"/>
          </a:xfrm>
          <a:prstGeom prst="rect">
            <a:avLst/>
          </a:prstGeom>
          <a:noFill/>
        </p:spPr>
        <p:txBody>
          <a:bodyPr wrap="square">
            <a:spAutoFit/>
          </a:bodyPr>
          <a:lstStyle/>
          <a:p>
            <a:r>
              <a:rPr lang="en-IN" dirty="0"/>
              <a:t>2-Mark the success/failed launches for each site on the map</a:t>
            </a:r>
          </a:p>
        </p:txBody>
      </p:sp>
      <p:pic>
        <p:nvPicPr>
          <p:cNvPr id="7" name="Picture 6" descr="A map of the united states&#10;&#10;Description automatically generated">
            <a:extLst>
              <a:ext uri="{FF2B5EF4-FFF2-40B4-BE49-F238E27FC236}">
                <a16:creationId xmlns:a16="http://schemas.microsoft.com/office/drawing/2014/main" id="{E861F535-D692-DC2B-969A-6DEF476B2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7" y="1556160"/>
            <a:ext cx="7770807" cy="4528639"/>
          </a:xfrm>
          <a:prstGeom prst="rect">
            <a:avLst/>
          </a:prstGeom>
        </p:spPr>
      </p:pic>
    </p:spTree>
    <p:extLst>
      <p:ext uri="{BB962C8B-B14F-4D97-AF65-F5344CB8AC3E}">
        <p14:creationId xmlns:p14="http://schemas.microsoft.com/office/powerpoint/2010/main" val="80358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numbers and a few different colored circles&#10;&#10;Description automatically generated">
            <a:extLst>
              <a:ext uri="{FF2B5EF4-FFF2-40B4-BE49-F238E27FC236}">
                <a16:creationId xmlns:a16="http://schemas.microsoft.com/office/drawing/2014/main" id="{4BD19A2A-9BFD-C6CB-7E87-A14DE1C6A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36" y="643538"/>
            <a:ext cx="9679028" cy="3557043"/>
          </a:xfrm>
          <a:prstGeom prst="rect">
            <a:avLst/>
          </a:prstGeom>
        </p:spPr>
      </p:pic>
      <p:sp>
        <p:nvSpPr>
          <p:cNvPr id="14" name="Rectangle 13">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80AAA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E0C6AB5-C59A-B5EA-F2D9-A54E86C62064}"/>
              </a:ext>
            </a:extLst>
          </p:cNvPr>
          <p:cNvSpPr>
            <a:spLocks noGrp="1"/>
          </p:cNvSpPr>
          <p:nvPr>
            <p:ph type="title"/>
          </p:nvPr>
        </p:nvSpPr>
        <p:spPr>
          <a:xfrm>
            <a:off x="633998" y="4905301"/>
            <a:ext cx="4988879" cy="1554485"/>
          </a:xfrm>
        </p:spPr>
        <p:txBody>
          <a:bodyPr anchor="ctr">
            <a:normAutofit/>
          </a:bodyPr>
          <a:lstStyle/>
          <a:p>
            <a:pPr algn="r"/>
            <a:r>
              <a:rPr lang="en-IN" sz="4000">
                <a:solidFill>
                  <a:srgbClr val="FFFFFF"/>
                </a:solidFill>
              </a:rPr>
              <a:t>Visualization with Plotly</a:t>
            </a:r>
          </a:p>
        </p:txBody>
      </p:sp>
      <p:cxnSp>
        <p:nvCxnSpPr>
          <p:cNvPr id="21" name="Straight Connector 20">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0AAA3"/>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8D89E49-B991-41A7-39F2-B9943CD53654}"/>
              </a:ext>
            </a:extLst>
          </p:cNvPr>
          <p:cNvSpPr>
            <a:spLocks noGrp="1"/>
          </p:cNvSpPr>
          <p:nvPr>
            <p:ph idx="1"/>
          </p:nvPr>
        </p:nvSpPr>
        <p:spPr>
          <a:xfrm>
            <a:off x="6951407" y="1936956"/>
            <a:ext cx="4100052" cy="3310608"/>
          </a:xfrm>
        </p:spPr>
        <p:txBody>
          <a:bodyPr anchor="ctr">
            <a:normAutofit/>
          </a:bodyPr>
          <a:lstStyle/>
          <a:p>
            <a:endParaRPr lang="en-US" b="1" dirty="0">
              <a:solidFill>
                <a:srgbClr val="FFFFFF"/>
              </a:solidFill>
              <a:highlight>
                <a:srgbClr val="000000"/>
              </a:highlight>
            </a:endParaRPr>
          </a:p>
        </p:txBody>
      </p:sp>
    </p:spTree>
    <p:extLst>
      <p:ext uri="{BB962C8B-B14F-4D97-AF65-F5344CB8AC3E}">
        <p14:creationId xmlns:p14="http://schemas.microsoft.com/office/powerpoint/2010/main" val="332556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4B94-367D-27CB-7674-42A68ECC4A2C}"/>
              </a:ext>
            </a:extLst>
          </p:cNvPr>
          <p:cNvSpPr>
            <a:spLocks noGrp="1"/>
          </p:cNvSpPr>
          <p:nvPr>
            <p:ph type="title"/>
          </p:nvPr>
        </p:nvSpPr>
        <p:spPr/>
        <p:txBody>
          <a:bodyPr/>
          <a:lstStyle/>
          <a:p>
            <a:r>
              <a:rPr lang="en-IN" dirty="0"/>
              <a:t>Models</a:t>
            </a:r>
          </a:p>
        </p:txBody>
      </p:sp>
      <p:sp>
        <p:nvSpPr>
          <p:cNvPr id="4" name="Rectangle 1">
            <a:extLst>
              <a:ext uri="{FF2B5EF4-FFF2-40B4-BE49-F238E27FC236}">
                <a16:creationId xmlns:a16="http://schemas.microsoft.com/office/drawing/2014/main" id="{E37182CE-C2D1-7EC3-76D1-F81C1D61F6D2}"/>
              </a:ext>
            </a:extLst>
          </p:cNvPr>
          <p:cNvSpPr>
            <a:spLocks noGrp="1" noChangeArrowheads="1"/>
          </p:cNvSpPr>
          <p:nvPr>
            <p:ph idx="1"/>
          </p:nvPr>
        </p:nvSpPr>
        <p:spPr bwMode="auto">
          <a:xfrm>
            <a:off x="1097280" y="2112185"/>
            <a:ext cx="1054876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masis MT Pro" panose="02040504050005020304" pitchFamily="18" charset="0"/>
              </a:rPr>
              <a:t>In our predictive analysis, we utilized various classification algorithms to determine the likelihood of a successful landing for the Falcon 9 first stage. The classification models included:</a:t>
            </a:r>
          </a:p>
          <a:p>
            <a:pPr marL="292608" lvl="1" indent="0" eaLnBrk="0" fontAlgn="base" hangingPunct="0">
              <a:lnSpc>
                <a:spcPct val="100000"/>
              </a:lnSpc>
              <a:spcBef>
                <a:spcPct val="0"/>
              </a:spcBef>
              <a:spcAft>
                <a:spcPct val="0"/>
              </a:spcAft>
              <a:buFontTx/>
              <a:buAutoNum type="arabicPeriod"/>
            </a:pPr>
            <a:r>
              <a:rPr kumimoji="0" lang="en-US" altLang="en-US" sz="2000" b="0" i="0" u="none" strike="noStrike" cap="none" normalizeH="0" baseline="0" dirty="0">
                <a:ln>
                  <a:noFill/>
                </a:ln>
                <a:solidFill>
                  <a:schemeClr val="tx1"/>
                </a:solidFill>
                <a:effectLst/>
                <a:latin typeface="Amasis MT Pro" panose="02040504050005020304" pitchFamily="18" charset="0"/>
              </a:rPr>
              <a:t>Logistic Regression</a:t>
            </a:r>
          </a:p>
          <a:p>
            <a:pPr marL="292608" lvl="1" indent="0" eaLnBrk="0" fontAlgn="base" hangingPunct="0">
              <a:lnSpc>
                <a:spcPct val="100000"/>
              </a:lnSpc>
              <a:spcBef>
                <a:spcPct val="0"/>
              </a:spcBef>
              <a:spcAft>
                <a:spcPct val="0"/>
              </a:spcAft>
              <a:buFontTx/>
              <a:buAutoNum type="arabicPeriod" startAt="2"/>
            </a:pPr>
            <a:r>
              <a:rPr kumimoji="0" lang="en-US" altLang="en-US" sz="2000" b="0" i="0" u="none" strike="noStrike" cap="none" normalizeH="0" baseline="0" dirty="0">
                <a:ln>
                  <a:noFill/>
                </a:ln>
                <a:solidFill>
                  <a:schemeClr val="tx1"/>
                </a:solidFill>
                <a:effectLst/>
                <a:latin typeface="Amasis MT Pro" panose="02040504050005020304" pitchFamily="18" charset="0"/>
              </a:rPr>
              <a:t>Support Vector Machine (SVM)</a:t>
            </a:r>
          </a:p>
          <a:p>
            <a:pPr marL="292608" lvl="1" indent="0" eaLnBrk="0" fontAlgn="base" hangingPunct="0">
              <a:lnSpc>
                <a:spcPct val="100000"/>
              </a:lnSpc>
              <a:spcBef>
                <a:spcPct val="0"/>
              </a:spcBef>
              <a:spcAft>
                <a:spcPct val="0"/>
              </a:spcAft>
              <a:buFontTx/>
              <a:buAutoNum type="arabicPeriod" startAt="3"/>
            </a:pPr>
            <a:r>
              <a:rPr kumimoji="0" lang="en-US" altLang="en-US" sz="2000" b="0" i="0" u="none" strike="noStrike" cap="none" normalizeH="0" baseline="0" dirty="0">
                <a:ln>
                  <a:noFill/>
                </a:ln>
                <a:solidFill>
                  <a:schemeClr val="tx1"/>
                </a:solidFill>
                <a:effectLst/>
                <a:latin typeface="Amasis MT Pro" panose="02040504050005020304" pitchFamily="18" charset="0"/>
              </a:rPr>
              <a:t>Decision Tree</a:t>
            </a:r>
          </a:p>
          <a:p>
            <a:pPr marL="292608" lvl="1" indent="0" eaLnBrk="0" fontAlgn="base" hangingPunct="0">
              <a:lnSpc>
                <a:spcPct val="100000"/>
              </a:lnSpc>
              <a:spcBef>
                <a:spcPct val="0"/>
              </a:spcBef>
              <a:spcAft>
                <a:spcPct val="0"/>
              </a:spcAft>
              <a:buFontTx/>
              <a:buAutoNum type="arabicPeriod" startAt="4"/>
            </a:pPr>
            <a:r>
              <a:rPr kumimoji="0" lang="en-US" altLang="en-US" sz="2000" b="0" i="0" u="none" strike="noStrike" cap="none" normalizeH="0" baseline="0" dirty="0">
                <a:ln>
                  <a:noFill/>
                </a:ln>
                <a:solidFill>
                  <a:schemeClr val="tx1"/>
                </a:solidFill>
                <a:effectLst/>
                <a:latin typeface="Amasis MT Pro" panose="02040504050005020304" pitchFamily="18" charset="0"/>
              </a:rPr>
              <a:t>K Nearest Neighbors (KNN)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masis MT Pro" panose="02040504050005020304" pitchFamily="18" charset="0"/>
              </a:rPr>
              <a:t>These models were evaluated for their accuracy and ability to predict the landing outcome of the Falcon 9 first stage. The models were fine-tuned using </a:t>
            </a:r>
            <a:r>
              <a:rPr kumimoji="0" lang="en-US" altLang="en-US" sz="2000" b="0" i="0" u="none" strike="noStrike" cap="none" normalizeH="0" baseline="0" dirty="0" err="1">
                <a:ln>
                  <a:noFill/>
                </a:ln>
                <a:solidFill>
                  <a:schemeClr val="tx1"/>
                </a:solidFill>
                <a:effectLst/>
                <a:latin typeface="Amasis MT Pro" panose="02040504050005020304" pitchFamily="18" charset="0"/>
              </a:rPr>
              <a:t>GridSearchCV</a:t>
            </a:r>
            <a:r>
              <a:rPr kumimoji="0" lang="en-US" altLang="en-US" sz="2000" b="0" i="0" u="none" strike="noStrike" cap="none" normalizeH="0" baseline="0" dirty="0">
                <a:ln>
                  <a:noFill/>
                </a:ln>
                <a:solidFill>
                  <a:schemeClr val="tx1"/>
                </a:solidFill>
                <a:effectLst/>
                <a:latin typeface="Amasis MT Pro" panose="02040504050005020304" pitchFamily="18" charset="0"/>
              </a:rPr>
              <a:t> to find the best hyperparameters, and their performance was visualized through confusion matrices to identify strengths and weaknesses in distinguishing between successful and unsuccessful landings.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4745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4E5FD-2AD0-F566-39B3-C76DCD1DC5FB}"/>
              </a:ext>
            </a:extLst>
          </p:cNvPr>
          <p:cNvSpPr>
            <a:spLocks noGrp="1"/>
          </p:cNvSpPr>
          <p:nvPr>
            <p:ph type="title"/>
          </p:nvPr>
        </p:nvSpPr>
        <p:spPr/>
        <p:txBody>
          <a:bodyPr/>
          <a:lstStyle/>
          <a:p>
            <a:r>
              <a:rPr lang="en-IN" dirty="0"/>
              <a:t>Model Evaluation Summary</a:t>
            </a:r>
          </a:p>
        </p:txBody>
      </p:sp>
      <p:graphicFrame>
        <p:nvGraphicFramePr>
          <p:cNvPr id="8" name="Content Placeholder 7">
            <a:extLst>
              <a:ext uri="{FF2B5EF4-FFF2-40B4-BE49-F238E27FC236}">
                <a16:creationId xmlns:a16="http://schemas.microsoft.com/office/drawing/2014/main" id="{CEC47BF5-7B4A-0F0C-FF9B-DB750B7DEF8C}"/>
              </a:ext>
            </a:extLst>
          </p:cNvPr>
          <p:cNvGraphicFramePr>
            <a:graphicFrameLocks noGrp="1"/>
          </p:cNvGraphicFramePr>
          <p:nvPr>
            <p:ph idx="1"/>
            <p:extLst>
              <p:ext uri="{D42A27DB-BD31-4B8C-83A1-F6EECF244321}">
                <p14:modId xmlns:p14="http://schemas.microsoft.com/office/powerpoint/2010/main" val="1069632578"/>
              </p:ext>
            </p:extLst>
          </p:nvPr>
        </p:nvGraphicFramePr>
        <p:xfrm>
          <a:off x="1337187" y="2290916"/>
          <a:ext cx="9818172" cy="2998836"/>
        </p:xfrm>
        <a:graphic>
          <a:graphicData uri="http://schemas.openxmlformats.org/drawingml/2006/table">
            <a:tbl>
              <a:tblPr firstRow="1" bandRow="1">
                <a:tableStyleId>{5C22544A-7EE6-4342-B048-85BDC9FD1C3A}</a:tableStyleId>
              </a:tblPr>
              <a:tblGrid>
                <a:gridCol w="3272724">
                  <a:extLst>
                    <a:ext uri="{9D8B030D-6E8A-4147-A177-3AD203B41FA5}">
                      <a16:colId xmlns:a16="http://schemas.microsoft.com/office/drawing/2014/main" val="1727165242"/>
                    </a:ext>
                  </a:extLst>
                </a:gridCol>
                <a:gridCol w="3272724">
                  <a:extLst>
                    <a:ext uri="{9D8B030D-6E8A-4147-A177-3AD203B41FA5}">
                      <a16:colId xmlns:a16="http://schemas.microsoft.com/office/drawing/2014/main" val="2348674312"/>
                    </a:ext>
                  </a:extLst>
                </a:gridCol>
                <a:gridCol w="3272724">
                  <a:extLst>
                    <a:ext uri="{9D8B030D-6E8A-4147-A177-3AD203B41FA5}">
                      <a16:colId xmlns:a16="http://schemas.microsoft.com/office/drawing/2014/main" val="2341739654"/>
                    </a:ext>
                  </a:extLst>
                </a:gridCol>
              </a:tblGrid>
              <a:tr h="903956">
                <a:tc>
                  <a:txBody>
                    <a:bodyPr/>
                    <a:lstStyle/>
                    <a:p>
                      <a:r>
                        <a:rPr lang="en-IN" dirty="0"/>
                        <a:t>Algorithm</a:t>
                      </a:r>
                    </a:p>
                  </a:txBody>
                  <a:tcPr anchor="ctr"/>
                </a:tc>
                <a:tc>
                  <a:txBody>
                    <a:bodyPr/>
                    <a:lstStyle/>
                    <a:p>
                      <a:r>
                        <a:rPr lang="en-IN"/>
                        <a:t>Accuracy Score</a:t>
                      </a:r>
                    </a:p>
                  </a:txBody>
                  <a:tcPr anchor="ctr"/>
                </a:tc>
                <a:tc>
                  <a:txBody>
                    <a:bodyPr/>
                    <a:lstStyle/>
                    <a:p>
                      <a:r>
                        <a:rPr lang="en-IN"/>
                        <a:t>Accuracy Score (Hyperparameter)</a:t>
                      </a:r>
                    </a:p>
                  </a:txBody>
                  <a:tcPr anchor="ctr"/>
                </a:tc>
                <a:extLst>
                  <a:ext uri="{0D108BD9-81ED-4DB2-BD59-A6C34878D82A}">
                    <a16:rowId xmlns:a16="http://schemas.microsoft.com/office/drawing/2014/main" val="406949270"/>
                  </a:ext>
                </a:extLst>
              </a:tr>
              <a:tr h="523720">
                <a:tc>
                  <a:txBody>
                    <a:bodyPr/>
                    <a:lstStyle/>
                    <a:p>
                      <a:r>
                        <a:rPr lang="en-IN"/>
                        <a:t>Logistic Regression</a:t>
                      </a:r>
                    </a:p>
                  </a:txBody>
                  <a:tcPr anchor="ctr"/>
                </a:tc>
                <a:tc>
                  <a:txBody>
                    <a:bodyPr/>
                    <a:lstStyle/>
                    <a:p>
                      <a:r>
                        <a:rPr lang="en-IN"/>
                        <a:t>0.833333</a:t>
                      </a:r>
                    </a:p>
                  </a:txBody>
                  <a:tcPr anchor="ctr"/>
                </a:tc>
                <a:tc>
                  <a:txBody>
                    <a:bodyPr/>
                    <a:lstStyle/>
                    <a:p>
                      <a:r>
                        <a:rPr lang="en-IN"/>
                        <a:t>0.846429</a:t>
                      </a:r>
                    </a:p>
                  </a:txBody>
                  <a:tcPr anchor="ctr"/>
                </a:tc>
                <a:extLst>
                  <a:ext uri="{0D108BD9-81ED-4DB2-BD59-A6C34878D82A}">
                    <a16:rowId xmlns:a16="http://schemas.microsoft.com/office/drawing/2014/main" val="1576402597"/>
                  </a:ext>
                </a:extLst>
              </a:tr>
              <a:tr h="523720">
                <a:tc>
                  <a:txBody>
                    <a:bodyPr/>
                    <a:lstStyle/>
                    <a:p>
                      <a:r>
                        <a:rPr lang="en-IN"/>
                        <a:t>Support Vector Machine</a:t>
                      </a:r>
                    </a:p>
                  </a:txBody>
                  <a:tcPr anchor="ctr"/>
                </a:tc>
                <a:tc>
                  <a:txBody>
                    <a:bodyPr/>
                    <a:lstStyle/>
                    <a:p>
                      <a:r>
                        <a:rPr lang="en-IN"/>
                        <a:t>0.833333</a:t>
                      </a:r>
                    </a:p>
                  </a:txBody>
                  <a:tcPr anchor="ctr"/>
                </a:tc>
                <a:tc>
                  <a:txBody>
                    <a:bodyPr/>
                    <a:lstStyle/>
                    <a:p>
                      <a:r>
                        <a:rPr lang="en-IN"/>
                        <a:t>0.848214</a:t>
                      </a:r>
                    </a:p>
                  </a:txBody>
                  <a:tcPr anchor="ctr"/>
                </a:tc>
                <a:extLst>
                  <a:ext uri="{0D108BD9-81ED-4DB2-BD59-A6C34878D82A}">
                    <a16:rowId xmlns:a16="http://schemas.microsoft.com/office/drawing/2014/main" val="3999157778"/>
                  </a:ext>
                </a:extLst>
              </a:tr>
              <a:tr h="523720">
                <a:tc>
                  <a:txBody>
                    <a:bodyPr/>
                    <a:lstStyle/>
                    <a:p>
                      <a:r>
                        <a:rPr lang="en-IN"/>
                        <a:t>Decision Tree</a:t>
                      </a:r>
                    </a:p>
                  </a:txBody>
                  <a:tcPr anchor="ctr"/>
                </a:tc>
                <a:tc>
                  <a:txBody>
                    <a:bodyPr/>
                    <a:lstStyle/>
                    <a:p>
                      <a:r>
                        <a:rPr lang="en-IN"/>
                        <a:t>0.944444</a:t>
                      </a:r>
                    </a:p>
                  </a:txBody>
                  <a:tcPr anchor="ctr"/>
                </a:tc>
                <a:tc>
                  <a:txBody>
                    <a:bodyPr/>
                    <a:lstStyle/>
                    <a:p>
                      <a:r>
                        <a:rPr lang="en-IN"/>
                        <a:t>0.876786</a:t>
                      </a:r>
                    </a:p>
                  </a:txBody>
                  <a:tcPr anchor="ctr"/>
                </a:tc>
                <a:extLst>
                  <a:ext uri="{0D108BD9-81ED-4DB2-BD59-A6C34878D82A}">
                    <a16:rowId xmlns:a16="http://schemas.microsoft.com/office/drawing/2014/main" val="4249732249"/>
                  </a:ext>
                </a:extLst>
              </a:tr>
              <a:tr h="523720">
                <a:tc>
                  <a:txBody>
                    <a:bodyPr/>
                    <a:lstStyle/>
                    <a:p>
                      <a:r>
                        <a:rPr lang="en-IN"/>
                        <a:t>K Nearest Neighbors</a:t>
                      </a:r>
                    </a:p>
                  </a:txBody>
                  <a:tcPr anchor="ctr"/>
                </a:tc>
                <a:tc>
                  <a:txBody>
                    <a:bodyPr/>
                    <a:lstStyle/>
                    <a:p>
                      <a:r>
                        <a:rPr lang="en-IN"/>
                        <a:t>0.833333</a:t>
                      </a:r>
                    </a:p>
                  </a:txBody>
                  <a:tcPr anchor="ctr"/>
                </a:tc>
                <a:tc>
                  <a:txBody>
                    <a:bodyPr/>
                    <a:lstStyle/>
                    <a:p>
                      <a:r>
                        <a:rPr lang="en-IN" dirty="0"/>
                        <a:t>0.848214</a:t>
                      </a:r>
                    </a:p>
                  </a:txBody>
                  <a:tcPr anchor="ctr"/>
                </a:tc>
                <a:extLst>
                  <a:ext uri="{0D108BD9-81ED-4DB2-BD59-A6C34878D82A}">
                    <a16:rowId xmlns:a16="http://schemas.microsoft.com/office/drawing/2014/main" val="4075789084"/>
                  </a:ext>
                </a:extLst>
              </a:tr>
            </a:tbl>
          </a:graphicData>
        </a:graphic>
      </p:graphicFrame>
    </p:spTree>
    <p:extLst>
      <p:ext uri="{BB962C8B-B14F-4D97-AF65-F5344CB8AC3E}">
        <p14:creationId xmlns:p14="http://schemas.microsoft.com/office/powerpoint/2010/main" val="233418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5069-E724-75E2-974B-5E5036ACFCD1}"/>
              </a:ext>
            </a:extLst>
          </p:cNvPr>
          <p:cNvSpPr>
            <a:spLocks noGrp="1"/>
          </p:cNvSpPr>
          <p:nvPr>
            <p:ph type="title"/>
          </p:nvPr>
        </p:nvSpPr>
        <p:spPr/>
        <p:txBody>
          <a:bodyPr/>
          <a:lstStyle/>
          <a:p>
            <a:r>
              <a:rPr lang="en-IN" dirty="0"/>
              <a:t>Visualization of Results</a:t>
            </a:r>
          </a:p>
        </p:txBody>
      </p:sp>
      <p:pic>
        <p:nvPicPr>
          <p:cNvPr id="5" name="Content Placeholder 4" descr="A graph of different colored squares&#10;&#10;Description automatically generated with medium confidence">
            <a:extLst>
              <a:ext uri="{FF2B5EF4-FFF2-40B4-BE49-F238E27FC236}">
                <a16:creationId xmlns:a16="http://schemas.microsoft.com/office/drawing/2014/main" id="{979B4B17-BA45-D489-2B26-7A3446946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530" y="2108200"/>
            <a:ext cx="6811266" cy="3760788"/>
          </a:xfrm>
        </p:spPr>
      </p:pic>
    </p:spTree>
    <p:extLst>
      <p:ext uri="{BB962C8B-B14F-4D97-AF65-F5344CB8AC3E}">
        <p14:creationId xmlns:p14="http://schemas.microsoft.com/office/powerpoint/2010/main" val="2801198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A73A-914B-C914-6EB5-2119E27232E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3CA3A40-A282-9715-BC94-ABD4F5369F24}"/>
              </a:ext>
            </a:extLst>
          </p:cNvPr>
          <p:cNvSpPr>
            <a:spLocks noGrp="1"/>
          </p:cNvSpPr>
          <p:nvPr>
            <p:ph idx="1"/>
          </p:nvPr>
        </p:nvSpPr>
        <p:spPr/>
        <p:txBody>
          <a:bodyPr>
            <a:normAutofit fontScale="70000" lnSpcReduction="20000"/>
          </a:bodyPr>
          <a:lstStyle/>
          <a:p>
            <a:r>
              <a:rPr lang="en-US" sz="2600" dirty="0"/>
              <a:t>In conclusion, our predictive analysis aimed to determine the likelihood of a successful landing for the Falcon 9 first stage using various classification algorithms. After evaluating the performance of Logistic Regression, Support Vector Machine, Decision Tree, and K Nearest Neighbors models, we obtained the following results:</a:t>
            </a:r>
          </a:p>
          <a:p>
            <a:pPr lvl="1"/>
            <a:r>
              <a:rPr lang="en-US" sz="2600" dirty="0"/>
              <a:t>Logistic Regression and Support Vector Machine models achieved comparable accuracy scores, both around 83.33%. However, after fine-tuning hyperparameters, the accuracy slightly improved to approximately 84.64% and 84.82%, respectively.</a:t>
            </a:r>
          </a:p>
          <a:p>
            <a:pPr lvl="1"/>
            <a:r>
              <a:rPr lang="en-US" sz="2600" dirty="0"/>
              <a:t>The Decision Tree model outperformed other algorithms with an accuracy score of 94.44%. Even after fine-tuning hyperparameters, the accuracy increased to approximately 87.68%.</a:t>
            </a:r>
          </a:p>
          <a:p>
            <a:pPr lvl="1"/>
            <a:r>
              <a:rPr lang="en-US" sz="2600" dirty="0"/>
              <a:t>K Nearest Neighbors exhibited similar performance to Logistic Regression and Support Vector Machine models, with an initial accuracy score of 83.33%. After hyperparameter tuning, the accuracy improved slightly to around 84.82%.</a:t>
            </a:r>
          </a:p>
          <a:p>
            <a:endParaRPr lang="en-IN" dirty="0"/>
          </a:p>
        </p:txBody>
      </p:sp>
    </p:spTree>
    <p:extLst>
      <p:ext uri="{BB962C8B-B14F-4D97-AF65-F5344CB8AC3E}">
        <p14:creationId xmlns:p14="http://schemas.microsoft.com/office/powerpoint/2010/main" val="2789326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94C08F-AA87-62A5-9FB5-4E05B75A6589}"/>
              </a:ext>
            </a:extLst>
          </p:cNvPr>
          <p:cNvSpPr txBox="1"/>
          <p:nvPr/>
        </p:nvSpPr>
        <p:spPr>
          <a:xfrm>
            <a:off x="1140541" y="432619"/>
            <a:ext cx="10009239" cy="1200329"/>
          </a:xfrm>
          <a:prstGeom prst="rect">
            <a:avLst/>
          </a:prstGeom>
          <a:noFill/>
        </p:spPr>
        <p:txBody>
          <a:bodyPr wrap="square">
            <a:spAutoFit/>
          </a:bodyPr>
          <a:lstStyle/>
          <a:p>
            <a:r>
              <a:rPr lang="en-US" dirty="0"/>
              <a:t>Overall, the Decision Tree algorithm demonstrated the highest accuracy in predicting the landing outcome of the Falcon 9 first stage. These results indicate the effectiveness of classification algorithms in analyzing complex data and providing insights into mission success for space exploration endeavors.</a:t>
            </a:r>
            <a:endParaRPr lang="en-IN" dirty="0"/>
          </a:p>
        </p:txBody>
      </p:sp>
    </p:spTree>
    <p:extLst>
      <p:ext uri="{BB962C8B-B14F-4D97-AF65-F5344CB8AC3E}">
        <p14:creationId xmlns:p14="http://schemas.microsoft.com/office/powerpoint/2010/main" val="83067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ED0C-0E0E-EB46-18A0-C369B0BEC521}"/>
              </a:ext>
            </a:extLst>
          </p:cNvPr>
          <p:cNvSpPr>
            <a:spLocks noGrp="1"/>
          </p:cNvSpPr>
          <p:nvPr>
            <p:ph type="title"/>
          </p:nvPr>
        </p:nvSpPr>
        <p:spPr/>
        <p:txBody>
          <a:bodyPr/>
          <a:lstStyle/>
          <a:p>
            <a:r>
              <a:rPr lang="en-IN" dirty="0"/>
              <a:t>Future Work</a:t>
            </a:r>
          </a:p>
        </p:txBody>
      </p:sp>
      <p:sp>
        <p:nvSpPr>
          <p:cNvPr id="4" name="Rectangle 1">
            <a:extLst>
              <a:ext uri="{FF2B5EF4-FFF2-40B4-BE49-F238E27FC236}">
                <a16:creationId xmlns:a16="http://schemas.microsoft.com/office/drawing/2014/main" id="{C87739EF-6766-5445-6AA9-6DA606A2B68C}"/>
              </a:ext>
            </a:extLst>
          </p:cNvPr>
          <p:cNvSpPr>
            <a:spLocks noGrp="1" noChangeArrowheads="1"/>
          </p:cNvSpPr>
          <p:nvPr>
            <p:ph idx="1"/>
          </p:nvPr>
        </p:nvSpPr>
        <p:spPr bwMode="auto">
          <a:xfrm>
            <a:off x="1097280" y="2325277"/>
            <a:ext cx="991571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While our predictive analysis has provided valuable insights into the likelihood of successful landings for the Falcon 9 first stage, there are several avenues for future exploration and improvement: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Feature Engineering</a:t>
            </a:r>
            <a:r>
              <a:rPr kumimoji="0" lang="en-US" altLang="en-US" sz="1800" b="0" i="0" u="none" strike="noStrike" cap="none" normalizeH="0" baseline="0" dirty="0">
                <a:ln>
                  <a:noFill/>
                </a:ln>
                <a:solidFill>
                  <a:schemeClr val="tx1"/>
                </a:solidFill>
                <a:effectLst/>
                <a:latin typeface="Arial" panose="020B0604020202020204" pitchFamily="34" charset="0"/>
              </a:rPr>
              <a:t>: Explore additional features or engineered variables that could enhance the predictive power of the models. This could include factors such as weather conditions, payload specifications, or historical launch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Ensemble Methods</a:t>
            </a:r>
            <a:r>
              <a:rPr kumimoji="0" lang="en-US" altLang="en-US" sz="1800" b="0" i="0" u="none" strike="noStrike" cap="none" normalizeH="0" baseline="0" dirty="0">
                <a:ln>
                  <a:noFill/>
                </a:ln>
                <a:solidFill>
                  <a:schemeClr val="tx1"/>
                </a:solidFill>
                <a:effectLst/>
                <a:latin typeface="Arial" panose="020B0604020202020204" pitchFamily="34" charset="0"/>
              </a:rPr>
              <a:t>: Investigate ensemble learning techniques, such as Random Forest or Gradient Boosting, to combine the strengths of multiple models and improve overall predictive performance.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Fine-tuning Hyperparameters</a:t>
            </a:r>
            <a:r>
              <a:rPr kumimoji="0" lang="en-US" altLang="en-US" sz="1800" b="0" i="0" u="none" strike="noStrike" cap="none" normalizeH="0" baseline="0" dirty="0">
                <a:ln>
                  <a:noFill/>
                </a:ln>
                <a:solidFill>
                  <a:schemeClr val="tx1"/>
                </a:solidFill>
                <a:effectLst/>
                <a:latin typeface="Arial" panose="020B0604020202020204" pitchFamily="34" charset="0"/>
              </a:rPr>
              <a:t>: Further fine-tune hyperparameters of the models to optimize their performance and achieve higher accuracy scores.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9406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0A79-6806-ABE5-9106-1EA1B939E732}"/>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08F48BD2-790A-7E05-3DC4-9DA4012F7B0B}"/>
              </a:ext>
            </a:extLst>
          </p:cNvPr>
          <p:cNvSpPr>
            <a:spLocks noGrp="1"/>
          </p:cNvSpPr>
          <p:nvPr>
            <p:ph idx="1"/>
          </p:nvPr>
        </p:nvSpPr>
        <p:spPr/>
        <p:txBody>
          <a:bodyPr>
            <a:normAutofit fontScale="92500" lnSpcReduction="10000"/>
          </a:bodyPr>
          <a:lstStyle/>
          <a:p>
            <a:pPr lvl="1"/>
            <a:r>
              <a:rPr lang="en-IN" sz="3200" dirty="0">
                <a:latin typeface="Amasis MT Pro" panose="020F0502020204030204" pitchFamily="18" charset="0"/>
              </a:rPr>
              <a:t> Executive Summary slide. </a:t>
            </a:r>
          </a:p>
          <a:p>
            <a:pPr lvl="1"/>
            <a:r>
              <a:rPr lang="en-IN" sz="3200" dirty="0">
                <a:latin typeface="Amasis MT Pro" panose="020F0502020204030204" pitchFamily="18" charset="0"/>
              </a:rPr>
              <a:t>Introduction .</a:t>
            </a:r>
          </a:p>
          <a:p>
            <a:pPr lvl="1"/>
            <a:r>
              <a:rPr lang="en-IN" sz="3200" dirty="0">
                <a:latin typeface="Amasis MT Pro" panose="020F0502020204030204" pitchFamily="18" charset="0"/>
              </a:rPr>
              <a:t>Methodologies</a:t>
            </a:r>
          </a:p>
          <a:p>
            <a:pPr lvl="1"/>
            <a:r>
              <a:rPr lang="en-IN" sz="3200" dirty="0">
                <a:latin typeface="Amasis MT Pro" panose="020F0502020204030204" pitchFamily="18" charset="0"/>
              </a:rPr>
              <a:t>Exploratory  Data Analysis &amp; Visualization</a:t>
            </a:r>
          </a:p>
          <a:p>
            <a:pPr lvl="1"/>
            <a:r>
              <a:rPr lang="en-IN" sz="3200" dirty="0">
                <a:latin typeface="Amasis MT Pro" panose="020F0502020204030204" pitchFamily="18" charset="0"/>
              </a:rPr>
              <a:t>Models</a:t>
            </a:r>
          </a:p>
          <a:p>
            <a:pPr lvl="1"/>
            <a:r>
              <a:rPr lang="en-IN" sz="3200" dirty="0">
                <a:latin typeface="Amasis MT Pro" panose="020F0502020204030204" pitchFamily="18" charset="0"/>
              </a:rPr>
              <a:t>Results</a:t>
            </a:r>
          </a:p>
          <a:p>
            <a:pPr lvl="1"/>
            <a:r>
              <a:rPr lang="en-IN" sz="3200" dirty="0">
                <a:latin typeface="Amasis MT Pro" panose="020F0502020204030204" pitchFamily="18" charset="0"/>
              </a:rPr>
              <a:t>Conclusion</a:t>
            </a:r>
          </a:p>
        </p:txBody>
      </p:sp>
    </p:spTree>
    <p:extLst>
      <p:ext uri="{BB962C8B-B14F-4D97-AF65-F5344CB8AC3E}">
        <p14:creationId xmlns:p14="http://schemas.microsoft.com/office/powerpoint/2010/main" val="1536290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2626A-15C9-2C89-D444-A05D78F9EAB5}"/>
              </a:ext>
            </a:extLst>
          </p:cNvPr>
          <p:cNvSpPr>
            <a:spLocks noGrp="1"/>
          </p:cNvSpPr>
          <p:nvPr>
            <p:ph idx="4294967295"/>
          </p:nvPr>
        </p:nvSpPr>
        <p:spPr>
          <a:xfrm>
            <a:off x="665922" y="775252"/>
            <a:ext cx="9495666" cy="5093736"/>
          </a:xfrm>
        </p:spPr>
        <p:txBody>
          <a:bodyPr/>
          <a:lstStyle/>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Arial" panose="020B0604020202020204" pitchFamily="34" charset="0"/>
              </a:rPr>
              <a:t>Deep Learning</a:t>
            </a:r>
            <a:r>
              <a:rPr kumimoji="0" lang="en-US" altLang="en-US" sz="2000" b="0" i="0" u="none" strike="noStrike" cap="none" normalizeH="0" baseline="0" dirty="0">
                <a:ln>
                  <a:noFill/>
                </a:ln>
                <a:solidFill>
                  <a:schemeClr val="tx1"/>
                </a:solidFill>
                <a:effectLst/>
                <a:latin typeface="Arial" panose="020B0604020202020204" pitchFamily="34" charset="0"/>
              </a:rPr>
              <a:t>: Explore the application of deep learning algorithms, such as neural networks, to capture complex patterns and relationships in the data that may not be captured by traditional machine learning models.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Arial" panose="020B0604020202020204" pitchFamily="34" charset="0"/>
              </a:rPr>
              <a:t>Real-time Prediction</a:t>
            </a:r>
            <a:r>
              <a:rPr kumimoji="0" lang="en-US" altLang="en-US" sz="2000" b="0" i="0" u="none" strike="noStrike" cap="none" normalizeH="0" baseline="0" dirty="0">
                <a:ln>
                  <a:noFill/>
                </a:ln>
                <a:solidFill>
                  <a:schemeClr val="tx1"/>
                </a:solidFill>
                <a:effectLst/>
                <a:latin typeface="Arial" panose="020B0604020202020204" pitchFamily="34" charset="0"/>
              </a:rPr>
              <a:t>: Develop a real-time prediction system that can continuously monitor and predict the outcome of upcoming Falcon 9 launches based on the latest data and information.</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tx1"/>
                </a:solidFill>
                <a:effectLst/>
                <a:latin typeface="Arial" panose="020B0604020202020204" pitchFamily="34" charset="0"/>
              </a:rPr>
              <a:t>Integration with Operational Systems</a:t>
            </a:r>
            <a:r>
              <a:rPr kumimoji="0" lang="en-US" altLang="en-US" sz="2000" b="0" i="0" u="none" strike="noStrike" cap="none" normalizeH="0" baseline="0" dirty="0">
                <a:ln>
                  <a:noFill/>
                </a:ln>
                <a:solidFill>
                  <a:schemeClr val="tx1"/>
                </a:solidFill>
                <a:effectLst/>
                <a:latin typeface="Arial" panose="020B0604020202020204" pitchFamily="34" charset="0"/>
              </a:rPr>
              <a:t>: Integrate the predictive models into operational systems used by SpaceX or other space agencies to support decision-making processes related to launch planning and mission success.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By pursuing these avenues for future work, we can further enhance the accuracy and reliability of predictive models for assessing the success of Falcon 9 first stage landings and contribute to the continued advancement of space exploration efforts.</a:t>
            </a:r>
          </a:p>
          <a:p>
            <a:endParaRPr lang="en-IN" dirty="0"/>
          </a:p>
        </p:txBody>
      </p:sp>
    </p:spTree>
    <p:extLst>
      <p:ext uri="{BB962C8B-B14F-4D97-AF65-F5344CB8AC3E}">
        <p14:creationId xmlns:p14="http://schemas.microsoft.com/office/powerpoint/2010/main" val="26167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2777-519E-ECC5-1654-8997BC9463BA}"/>
              </a:ext>
            </a:extLst>
          </p:cNvPr>
          <p:cNvSpPr>
            <a:spLocks noGrp="1"/>
          </p:cNvSpPr>
          <p:nvPr>
            <p:ph type="title"/>
          </p:nvPr>
        </p:nvSpPr>
        <p:spPr/>
        <p:txBody>
          <a:bodyPr/>
          <a:lstStyle/>
          <a:p>
            <a:r>
              <a:rPr lang="en-IN" b="0" i="0" dirty="0">
                <a:solidFill>
                  <a:srgbClr val="1F1F1F"/>
                </a:solidFill>
                <a:effectLst/>
                <a:highlight>
                  <a:srgbClr val="FFFFFF"/>
                </a:highlight>
                <a:latin typeface="Bookman Old Style" panose="02050604050505020204" pitchFamily="18" charset="0"/>
              </a:rPr>
              <a:t>Executive Summary slide</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CB17002F-A5DF-1A7E-1DE9-AA4FAD16BFCC}"/>
              </a:ext>
            </a:extLst>
          </p:cNvPr>
          <p:cNvSpPr>
            <a:spLocks noGrp="1"/>
          </p:cNvSpPr>
          <p:nvPr>
            <p:ph idx="1"/>
          </p:nvPr>
        </p:nvSpPr>
        <p:spPr/>
        <p:txBody>
          <a:bodyPr>
            <a:normAutofit/>
          </a:bodyPr>
          <a:lstStyle/>
          <a:p>
            <a:r>
              <a:rPr lang="en-IN" dirty="0"/>
              <a:t>Methodology:</a:t>
            </a:r>
          </a:p>
          <a:p>
            <a:pPr lvl="1"/>
            <a:r>
              <a:rPr lang="en-IN" dirty="0"/>
              <a:t>Data Collection</a:t>
            </a:r>
          </a:p>
          <a:p>
            <a:pPr lvl="1"/>
            <a:r>
              <a:rPr lang="en-IN" dirty="0"/>
              <a:t>Data Wrangling</a:t>
            </a:r>
          </a:p>
          <a:p>
            <a:pPr lvl="1"/>
            <a:r>
              <a:rPr lang="en-IN" dirty="0"/>
              <a:t>EDA</a:t>
            </a:r>
          </a:p>
          <a:p>
            <a:r>
              <a:rPr lang="en-IN" dirty="0"/>
              <a:t>Results:</a:t>
            </a:r>
          </a:p>
          <a:p>
            <a:pPr lvl="1"/>
            <a:r>
              <a:rPr lang="en-IN" dirty="0"/>
              <a:t>Classification Models</a:t>
            </a:r>
          </a:p>
          <a:p>
            <a:pPr lvl="1"/>
            <a:r>
              <a:rPr lang="en-IN" dirty="0"/>
              <a:t>Comparison</a:t>
            </a:r>
          </a:p>
          <a:p>
            <a:pPr lvl="1"/>
            <a:r>
              <a:rPr lang="en-IN" dirty="0"/>
              <a:t>Conclusion</a:t>
            </a:r>
          </a:p>
          <a:p>
            <a:pPr marL="0" indent="0">
              <a:buNone/>
            </a:pPr>
            <a:endParaRPr lang="en-IN" dirty="0"/>
          </a:p>
          <a:p>
            <a:endParaRPr lang="en-IN" dirty="0"/>
          </a:p>
        </p:txBody>
      </p:sp>
    </p:spTree>
    <p:extLst>
      <p:ext uri="{BB962C8B-B14F-4D97-AF65-F5344CB8AC3E}">
        <p14:creationId xmlns:p14="http://schemas.microsoft.com/office/powerpoint/2010/main" val="217544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11CF-F751-EB1F-A3ED-E38E6EC82DD2}"/>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CDFC630-2DB1-2B85-7AE5-BCA8D20EA7D6}"/>
              </a:ext>
            </a:extLst>
          </p:cNvPr>
          <p:cNvSpPr>
            <a:spLocks noGrp="1"/>
          </p:cNvSpPr>
          <p:nvPr>
            <p:ph idx="1"/>
          </p:nvPr>
        </p:nvSpPr>
        <p:spPr/>
        <p:txBody>
          <a:bodyPr>
            <a:normAutofit/>
          </a:bodyPr>
          <a:lstStyle/>
          <a:p>
            <a:r>
              <a:rPr lang="en-US" sz="2000" dirty="0">
                <a:latin typeface="Amasis MT Pro" panose="02040504050005020304" pitchFamily="18" charset="0"/>
              </a:rPr>
              <a:t>In this capstone project, our goal is to predict whether the Falcon 9 first stage will successfully land. SpaceX offers Falcon 9 rocket launches at a cost of 62 million dollars, significantly lower than other providers, which can charge upwards of 165 million dollars per launch. The key to SpaceX's cost efficiency is the reusability of the Falcon 9's first stage. Accurately predicting the landing outcome can provide valuable insights into the potential cost savings for a launch. This information is particularly useful for companies considering competing with SpaceX for rocket launch contracts. This project will provide an overview of the problem, as well as the tools and methodologies needed to develop a predictive model for Falcon 9 landings.</a:t>
            </a:r>
            <a:endParaRPr lang="en-IN" sz="2000" dirty="0">
              <a:latin typeface="Amasis MT Pro" panose="02040504050005020304" pitchFamily="18" charset="0"/>
            </a:endParaRPr>
          </a:p>
        </p:txBody>
      </p:sp>
    </p:spTree>
    <p:extLst>
      <p:ext uri="{BB962C8B-B14F-4D97-AF65-F5344CB8AC3E}">
        <p14:creationId xmlns:p14="http://schemas.microsoft.com/office/powerpoint/2010/main" val="77852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4513-AC0A-B203-417F-98F10BEBC03D}"/>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E86E66A8-B0A6-0DF4-BBBD-7953A74775F4}"/>
              </a:ext>
            </a:extLst>
          </p:cNvPr>
          <p:cNvSpPr>
            <a:spLocks noGrp="1"/>
          </p:cNvSpPr>
          <p:nvPr>
            <p:ph idx="1"/>
          </p:nvPr>
        </p:nvSpPr>
        <p:spPr/>
        <p:txBody>
          <a:bodyPr>
            <a:normAutofit fontScale="25000" lnSpcReduction="20000"/>
          </a:bodyPr>
          <a:lstStyle/>
          <a:p>
            <a:r>
              <a:rPr lang="en-US" sz="7400" b="1" dirty="0"/>
              <a:t>1. Data Collection</a:t>
            </a:r>
          </a:p>
          <a:p>
            <a:pPr>
              <a:buFont typeface="Arial" panose="020B0604020202020204" pitchFamily="34" charset="0"/>
              <a:buChar char="•"/>
            </a:pPr>
            <a:r>
              <a:rPr lang="en-US" sz="7400" dirty="0"/>
              <a:t>Performed GET requests to the SpaceX REST API</a:t>
            </a:r>
          </a:p>
          <a:p>
            <a:pPr>
              <a:buFont typeface="Arial" panose="020B0604020202020204" pitchFamily="34" charset="0"/>
              <a:buChar char="•"/>
            </a:pPr>
            <a:r>
              <a:rPr lang="en-US" sz="7400" dirty="0"/>
              <a:t>Conducted web scraping to gather additional data</a:t>
            </a:r>
          </a:p>
          <a:p>
            <a:r>
              <a:rPr lang="en-US" sz="7400" b="1" dirty="0"/>
              <a:t>2. Data Wrangling</a:t>
            </a:r>
          </a:p>
          <a:p>
            <a:pPr>
              <a:buFont typeface="Arial" panose="020B0604020202020204" pitchFamily="34" charset="0"/>
              <a:buChar char="•"/>
            </a:pPr>
            <a:r>
              <a:rPr lang="en-US" sz="7400" dirty="0"/>
              <a:t>Handle missing values</a:t>
            </a:r>
          </a:p>
          <a:p>
            <a:pPr marL="0" indent="0">
              <a:buNone/>
            </a:pPr>
            <a:r>
              <a:rPr lang="en-US" sz="7400" dirty="0"/>
              <a:t> outcome label to indicate:</a:t>
            </a:r>
          </a:p>
          <a:p>
            <a:pPr marL="742950" lvl="1" indent="-285750">
              <a:buFont typeface="Arial" panose="020B0604020202020204" pitchFamily="34" charset="0"/>
              <a:buChar char="•"/>
            </a:pPr>
            <a:r>
              <a:rPr lang="en-US" sz="7400" dirty="0"/>
              <a:t>0 for unsuccessful</a:t>
            </a:r>
          </a:p>
          <a:p>
            <a:pPr marL="742950" lvl="1" indent="-285750">
              <a:buFont typeface="Arial" panose="020B0604020202020204" pitchFamily="34" charset="0"/>
              <a:buChar char="•"/>
            </a:pPr>
            <a:r>
              <a:rPr lang="en-US" sz="7400" dirty="0"/>
              <a:t>1 for successful</a:t>
            </a:r>
          </a:p>
          <a:p>
            <a:pPr marL="742950" lvl="1" indent="-285750">
              <a:buFont typeface="Arial" panose="020B0604020202020204" pitchFamily="34" charset="0"/>
              <a:buChar char="•"/>
            </a:pPr>
            <a:endParaRPr lang="en-US" sz="7400" dirty="0"/>
          </a:p>
          <a:p>
            <a:endParaRPr lang="en-IN" dirty="0"/>
          </a:p>
        </p:txBody>
      </p:sp>
    </p:spTree>
    <p:extLst>
      <p:ext uri="{BB962C8B-B14F-4D97-AF65-F5344CB8AC3E}">
        <p14:creationId xmlns:p14="http://schemas.microsoft.com/office/powerpoint/2010/main" val="393184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D9EE1-6D5E-4E89-8EF9-C998AE638810}"/>
              </a:ext>
            </a:extLst>
          </p:cNvPr>
          <p:cNvSpPr>
            <a:spLocks noGrp="1"/>
          </p:cNvSpPr>
          <p:nvPr>
            <p:ph idx="4294967295"/>
          </p:nvPr>
        </p:nvSpPr>
        <p:spPr>
          <a:xfrm>
            <a:off x="973394" y="521110"/>
            <a:ext cx="10687664" cy="5347878"/>
          </a:xfrm>
        </p:spPr>
        <p:txBody>
          <a:bodyPr>
            <a:normAutofit fontScale="85000" lnSpcReduction="20000"/>
          </a:bodyPr>
          <a:lstStyle/>
          <a:p>
            <a:r>
              <a:rPr lang="en-US" b="1" dirty="0"/>
              <a:t>3. Exploratory Data Analysis (EDA)</a:t>
            </a:r>
          </a:p>
          <a:p>
            <a:pPr>
              <a:buFont typeface="Arial" panose="020B0604020202020204" pitchFamily="34" charset="0"/>
              <a:buChar char="•"/>
            </a:pPr>
            <a:r>
              <a:rPr lang="en-US" dirty="0"/>
              <a:t>Executed SQL queries to manipulate and evaluate the SpaceX dataset</a:t>
            </a:r>
          </a:p>
          <a:p>
            <a:pPr>
              <a:buFont typeface="Arial" panose="020B0604020202020204" pitchFamily="34" charset="0"/>
              <a:buChar char="•"/>
            </a:pPr>
            <a:r>
              <a:rPr lang="en-US" dirty="0"/>
              <a:t>Employed Pandas and Matplotlib for data visualization to identify relationships and patterns between variables</a:t>
            </a:r>
          </a:p>
          <a:p>
            <a:r>
              <a:rPr lang="en-IN" b="1" dirty="0"/>
              <a:t>4. Interactive Visual Analytics</a:t>
            </a:r>
          </a:p>
          <a:p>
            <a:pPr>
              <a:buFont typeface="Arial" panose="020B0604020202020204" pitchFamily="34" charset="0"/>
              <a:buChar char="•"/>
            </a:pPr>
            <a:r>
              <a:rPr lang="en-IN" dirty="0"/>
              <a:t>Conducted geospatial analysis using Folium</a:t>
            </a:r>
          </a:p>
          <a:p>
            <a:pPr>
              <a:buFont typeface="Arial" panose="020B0604020202020204" pitchFamily="34" charset="0"/>
              <a:buChar char="•"/>
            </a:pPr>
            <a:r>
              <a:rPr lang="en-IN" dirty="0"/>
              <a:t>Developed an interactive dashboard with </a:t>
            </a:r>
            <a:r>
              <a:rPr lang="en-IN" dirty="0" err="1"/>
              <a:t>Plotly</a:t>
            </a:r>
            <a:r>
              <a:rPr lang="en-IN" dirty="0"/>
              <a:t> Dash</a:t>
            </a:r>
          </a:p>
          <a:p>
            <a:r>
              <a:rPr lang="en-IN" b="1" dirty="0"/>
              <a:t>5. Data </a:t>
            </a:r>
            <a:r>
              <a:rPr lang="en-IN" b="1" dirty="0" err="1"/>
              <a:t>Modeling</a:t>
            </a:r>
            <a:r>
              <a:rPr lang="en-IN" b="1" dirty="0"/>
              <a:t> and Evaluation</a:t>
            </a:r>
          </a:p>
          <a:p>
            <a:pPr>
              <a:buFont typeface="Arial" panose="020B0604020202020204" pitchFamily="34" charset="0"/>
              <a:buChar char="•"/>
            </a:pPr>
            <a:r>
              <a:rPr lang="en-IN" dirty="0"/>
              <a:t>Leveraged Scikit-Learn for:</a:t>
            </a:r>
          </a:p>
          <a:p>
            <a:pPr marL="742950" lvl="1" indent="-285750">
              <a:buFont typeface="Arial" panose="020B0604020202020204" pitchFamily="34" charset="0"/>
              <a:buChar char="•"/>
            </a:pPr>
            <a:r>
              <a:rPr lang="en-IN" sz="1900" dirty="0"/>
              <a:t>Data standardization</a:t>
            </a:r>
          </a:p>
          <a:p>
            <a:pPr marL="742950" lvl="1" indent="-285750">
              <a:buFont typeface="Arial" panose="020B0604020202020204" pitchFamily="34" charset="0"/>
              <a:buChar char="•"/>
            </a:pPr>
            <a:r>
              <a:rPr lang="en-IN" sz="1900" dirty="0"/>
              <a:t>Splitting data into training and test sets using </a:t>
            </a:r>
            <a:r>
              <a:rPr lang="en-IN" sz="1900" dirty="0" err="1"/>
              <a:t>train_test_split</a:t>
            </a:r>
            <a:endParaRPr lang="en-IN" sz="1900" dirty="0"/>
          </a:p>
          <a:p>
            <a:pPr marL="742950" lvl="1" indent="-285750">
              <a:buFont typeface="Arial" panose="020B0604020202020204" pitchFamily="34" charset="0"/>
              <a:buChar char="•"/>
            </a:pPr>
            <a:r>
              <a:rPr lang="en-IN" sz="1900" dirty="0"/>
              <a:t>Training various classification models</a:t>
            </a:r>
          </a:p>
          <a:p>
            <a:pPr marL="742950" lvl="1" indent="-285750">
              <a:buFont typeface="Arial" panose="020B0604020202020204" pitchFamily="34" charset="0"/>
              <a:buChar char="•"/>
            </a:pPr>
            <a:r>
              <a:rPr lang="en-IN" sz="1900" dirty="0"/>
              <a:t>Hyperparameter tuning with </a:t>
            </a:r>
            <a:r>
              <a:rPr lang="en-IN" sz="1900" dirty="0" err="1"/>
              <a:t>GridSearchCV</a:t>
            </a:r>
            <a:endParaRPr lang="en-IN" sz="1900" dirty="0"/>
          </a:p>
          <a:p>
            <a:pPr>
              <a:buFont typeface="Arial" panose="020B0604020202020204" pitchFamily="34" charset="0"/>
              <a:buChar char="•"/>
            </a:pPr>
            <a:r>
              <a:rPr lang="en-IN" dirty="0"/>
              <a:t>Plotted confusion matrices for each classification model</a:t>
            </a:r>
          </a:p>
          <a:p>
            <a:pPr>
              <a:buFont typeface="Arial" panose="020B0604020202020204" pitchFamily="34" charset="0"/>
              <a:buChar char="•"/>
            </a:pPr>
            <a:r>
              <a:rPr lang="en-IN" dirty="0"/>
              <a:t>Evaluated the accuracy of each classification model</a:t>
            </a:r>
          </a:p>
          <a:p>
            <a:endParaRPr lang="en-IN" dirty="0"/>
          </a:p>
        </p:txBody>
      </p:sp>
    </p:spTree>
    <p:extLst>
      <p:ext uri="{BB962C8B-B14F-4D97-AF65-F5344CB8AC3E}">
        <p14:creationId xmlns:p14="http://schemas.microsoft.com/office/powerpoint/2010/main" val="366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1926-29C3-D0C1-11A2-03DCD5D48B4B}"/>
              </a:ext>
            </a:extLst>
          </p:cNvPr>
          <p:cNvSpPr>
            <a:spLocks noGrp="1"/>
          </p:cNvSpPr>
          <p:nvPr>
            <p:ph type="title"/>
          </p:nvPr>
        </p:nvSpPr>
        <p:spPr/>
        <p:txBody>
          <a:bodyPr/>
          <a:lstStyle/>
          <a:p>
            <a:r>
              <a:rPr lang="en-IN" dirty="0"/>
              <a:t>EDA with SQL</a:t>
            </a:r>
          </a:p>
        </p:txBody>
      </p:sp>
      <p:sp>
        <p:nvSpPr>
          <p:cNvPr id="3" name="Content Placeholder 2">
            <a:extLst>
              <a:ext uri="{FF2B5EF4-FFF2-40B4-BE49-F238E27FC236}">
                <a16:creationId xmlns:a16="http://schemas.microsoft.com/office/drawing/2014/main" id="{ABF8F5B3-04B9-8380-3511-721772C4CEC0}"/>
              </a:ext>
            </a:extLst>
          </p:cNvPr>
          <p:cNvSpPr>
            <a:spLocks noGrp="1"/>
          </p:cNvSpPr>
          <p:nvPr>
            <p:ph idx="1"/>
          </p:nvPr>
        </p:nvSpPr>
        <p:spPr/>
        <p:txBody>
          <a:bodyPr>
            <a:normAutofit fontScale="25000" lnSpcReduction="20000"/>
          </a:bodyPr>
          <a:lstStyle/>
          <a:p>
            <a:pPr marL="0" indent="0">
              <a:buNone/>
            </a:pPr>
            <a:r>
              <a:rPr lang="en-US" sz="6400" b="1" dirty="0"/>
              <a:t> 1 - Unique Launch Sites</a:t>
            </a:r>
          </a:p>
          <a:p>
            <a:pPr>
              <a:buFont typeface="Arial" panose="020B0604020202020204" pitchFamily="34" charset="0"/>
              <a:buChar char="•"/>
            </a:pPr>
            <a:r>
              <a:rPr lang="en-US" sz="6400" b="1" dirty="0"/>
              <a:t>Query</a:t>
            </a:r>
            <a:r>
              <a:rPr lang="en-US" sz="6400" dirty="0"/>
              <a:t>: SELECT DISTINCT LAUNCH_SITE FROM SPACEXTBL;</a:t>
            </a:r>
          </a:p>
          <a:p>
            <a:pPr>
              <a:buFont typeface="Arial" panose="020B0604020202020204" pitchFamily="34" charset="0"/>
              <a:buChar char="•"/>
            </a:pPr>
            <a:r>
              <a:rPr lang="en-US" sz="6400" b="1" dirty="0"/>
              <a:t>Insight</a:t>
            </a:r>
            <a:r>
              <a:rPr lang="en-US" sz="6400" dirty="0"/>
              <a:t>: Identified four unique launch sites used by SpaceX.</a:t>
            </a:r>
          </a:p>
          <a:p>
            <a:r>
              <a:rPr lang="en-US" sz="6400" b="1" dirty="0"/>
              <a:t>2. Launch Sites Starting with 'CCA'</a:t>
            </a:r>
          </a:p>
          <a:p>
            <a:pPr>
              <a:buFont typeface="Arial" panose="020B0604020202020204" pitchFamily="34" charset="0"/>
              <a:buChar char="•"/>
            </a:pPr>
            <a:r>
              <a:rPr lang="en-US" sz="6400" b="1" dirty="0"/>
              <a:t>Query</a:t>
            </a:r>
            <a:r>
              <a:rPr lang="en-US" sz="6400" dirty="0"/>
              <a:t>: SELECT LAUNCH_SITE FROM SPACEXTBL WHERE LAUNCH_SITE LIKE 'CCA%' LIMIT 5;</a:t>
            </a:r>
          </a:p>
          <a:p>
            <a:pPr>
              <a:buFont typeface="Arial" panose="020B0604020202020204" pitchFamily="34" charset="0"/>
              <a:buChar char="•"/>
            </a:pPr>
            <a:r>
              <a:rPr lang="en-US" sz="6400" b="1" dirty="0"/>
              <a:t>Insight</a:t>
            </a:r>
            <a:r>
              <a:rPr lang="en-US" sz="6400" dirty="0"/>
              <a:t>: Consistently showed CCAFS LC-40 for the initial records.</a:t>
            </a:r>
          </a:p>
          <a:p>
            <a:r>
              <a:rPr lang="en-US" sz="6400" b="1" dirty="0"/>
              <a:t>3. Total Payload Mass by NASA (CRS)</a:t>
            </a:r>
          </a:p>
          <a:p>
            <a:pPr>
              <a:buFont typeface="Arial" panose="020B0604020202020204" pitchFamily="34" charset="0"/>
              <a:buChar char="•"/>
            </a:pPr>
            <a:r>
              <a:rPr lang="en-US" sz="6400" b="1" dirty="0"/>
              <a:t>Query</a:t>
            </a:r>
            <a:r>
              <a:rPr lang="en-US" sz="6400" dirty="0"/>
              <a:t>: SELECT SUM(PAYLOAD_MASS__KG_) AS TOTAL_PAYLOAD_MASS FROM SPACEXTBL WHERE CUSTOMER = 'NASA (CRS)';</a:t>
            </a:r>
          </a:p>
          <a:p>
            <a:pPr>
              <a:buFont typeface="Arial" panose="020B0604020202020204" pitchFamily="34" charset="0"/>
              <a:buChar char="•"/>
            </a:pPr>
            <a:r>
              <a:rPr lang="en-US" sz="6400" b="1" dirty="0"/>
              <a:t>Insight</a:t>
            </a:r>
            <a:r>
              <a:rPr lang="en-US" sz="6400" dirty="0"/>
              <a:t>: NASA (CRS) missions have a total payload mass of 45,596 kg.</a:t>
            </a:r>
          </a:p>
          <a:p>
            <a:endParaRPr lang="en-IN" dirty="0"/>
          </a:p>
        </p:txBody>
      </p:sp>
    </p:spTree>
    <p:extLst>
      <p:ext uri="{BB962C8B-B14F-4D97-AF65-F5344CB8AC3E}">
        <p14:creationId xmlns:p14="http://schemas.microsoft.com/office/powerpoint/2010/main" val="332917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33B651-CEF5-3626-3232-A25AE17856E9}"/>
              </a:ext>
            </a:extLst>
          </p:cNvPr>
          <p:cNvSpPr txBox="1"/>
          <p:nvPr/>
        </p:nvSpPr>
        <p:spPr>
          <a:xfrm>
            <a:off x="894735" y="540774"/>
            <a:ext cx="10668000" cy="5632311"/>
          </a:xfrm>
          <a:prstGeom prst="rect">
            <a:avLst/>
          </a:prstGeom>
          <a:noFill/>
        </p:spPr>
        <p:txBody>
          <a:bodyPr wrap="square">
            <a:spAutoFit/>
          </a:bodyPr>
          <a:lstStyle/>
          <a:p>
            <a:r>
              <a:rPr lang="en-US" b="1" dirty="0"/>
              <a:t>4. Average Payload Mass for Booster Version F9 v1.1</a:t>
            </a:r>
          </a:p>
          <a:p>
            <a:pPr>
              <a:buFont typeface="Arial" panose="020B0604020202020204" pitchFamily="34" charset="0"/>
              <a:buChar char="•"/>
            </a:pPr>
            <a:r>
              <a:rPr lang="en-US" b="1" dirty="0"/>
              <a:t>Query</a:t>
            </a:r>
            <a:r>
              <a:rPr lang="en-US" dirty="0"/>
              <a:t>: SELECT AVG(PAYLOAD_MASS__KG_) AS AVERAGE_PAYLOAD_MASS FROM SPACEXTBL WHERE BOOSTER_VERSION = 'F9 v1.1';</a:t>
            </a:r>
          </a:p>
          <a:p>
            <a:pPr>
              <a:buFont typeface="Arial" panose="020B0604020202020204" pitchFamily="34" charset="0"/>
              <a:buChar char="•"/>
            </a:pPr>
            <a:r>
              <a:rPr lang="en-US" b="1" dirty="0"/>
              <a:t>Insight</a:t>
            </a:r>
            <a:r>
              <a:rPr lang="en-US" dirty="0"/>
              <a:t>: The average payload mass for F9 v1.1 is 2,928.4 kg.</a:t>
            </a:r>
          </a:p>
          <a:p>
            <a:endParaRPr lang="en-US" dirty="0"/>
          </a:p>
          <a:p>
            <a:r>
              <a:rPr lang="en-US" b="1" dirty="0"/>
              <a:t>5. Date of First Successful Ground Pad Landing</a:t>
            </a:r>
          </a:p>
          <a:p>
            <a:pPr>
              <a:buFont typeface="Arial" panose="020B0604020202020204" pitchFamily="34" charset="0"/>
              <a:buChar char="•"/>
            </a:pPr>
            <a:r>
              <a:rPr lang="en-US" b="1" dirty="0"/>
              <a:t>Query</a:t>
            </a:r>
            <a:r>
              <a:rPr lang="en-US" dirty="0"/>
              <a:t>: SELECT MIN(DATE) AS FIRST_SUCCESSFUL_GROUND_LANDING FROM SPACEXTBL WHERE "</a:t>
            </a:r>
            <a:r>
              <a:rPr lang="en-US" dirty="0" err="1"/>
              <a:t>Landing_Outcome</a:t>
            </a:r>
            <a:r>
              <a:rPr lang="en-US" dirty="0"/>
              <a:t>" = 'Success (ground pad)';</a:t>
            </a:r>
          </a:p>
          <a:p>
            <a:pPr>
              <a:buFont typeface="Arial" panose="020B0604020202020204" pitchFamily="34" charset="0"/>
              <a:buChar char="•"/>
            </a:pPr>
            <a:r>
              <a:rPr lang="en-US" b="1" dirty="0"/>
              <a:t>Insight</a:t>
            </a:r>
            <a:r>
              <a:rPr lang="en-US" dirty="0"/>
              <a:t>: Identified the earliest successful landing date (pending correct column name).</a:t>
            </a:r>
          </a:p>
          <a:p>
            <a:endParaRPr lang="en-US" dirty="0"/>
          </a:p>
          <a:p>
            <a:r>
              <a:rPr lang="en-US" b="1" dirty="0"/>
              <a:t>6. Boosters with Successful Drone Ship Landings and Specific Payload Mass</a:t>
            </a:r>
          </a:p>
          <a:p>
            <a:pPr>
              <a:buFont typeface="Arial" panose="020B0604020202020204" pitchFamily="34" charset="0"/>
              <a:buChar char="•"/>
            </a:pPr>
            <a:r>
              <a:rPr lang="en-US" b="1" dirty="0"/>
              <a:t>Query</a:t>
            </a:r>
            <a:r>
              <a:rPr lang="en-US" dirty="0"/>
              <a:t>: SELECT BOOSTER_VERSION FROM SPACEXTBL WHERE "</a:t>
            </a:r>
            <a:r>
              <a:rPr lang="en-US" dirty="0" err="1"/>
              <a:t>Landing_Outcome</a:t>
            </a:r>
            <a:r>
              <a:rPr lang="en-US" dirty="0"/>
              <a:t>" = 'Success (drone ship)' AND PAYLOAD_MASS__KG_ BETWEEN 4000 AND 6000;</a:t>
            </a:r>
          </a:p>
          <a:p>
            <a:pPr>
              <a:buFont typeface="Arial" panose="020B0604020202020204" pitchFamily="34" charset="0"/>
              <a:buChar char="•"/>
            </a:pPr>
            <a:r>
              <a:rPr lang="en-US" b="1" dirty="0"/>
              <a:t>Insight</a:t>
            </a:r>
            <a:r>
              <a:rPr lang="en-US" dirty="0"/>
              <a:t>: Listed boosters meeting the criteria (pending correct column name).</a:t>
            </a:r>
          </a:p>
          <a:p>
            <a:endParaRPr lang="en-US" dirty="0"/>
          </a:p>
          <a:p>
            <a:r>
              <a:rPr lang="en-US" b="1" dirty="0"/>
              <a:t>7. Total Number of Mission Outcomes</a:t>
            </a:r>
          </a:p>
          <a:p>
            <a:pPr>
              <a:buFont typeface="Arial" panose="020B0604020202020204" pitchFamily="34" charset="0"/>
              <a:buChar char="•"/>
            </a:pPr>
            <a:r>
              <a:rPr lang="en-US" b="1" dirty="0"/>
              <a:t>Query</a:t>
            </a:r>
            <a:r>
              <a:rPr lang="en-US" dirty="0"/>
              <a:t>: SELECT MISSION_OUTCOME, COUNT(*) AS TOTAL_NUMBER FROM SPACEXTBL GROUP BY MISSION_OUTCOME;</a:t>
            </a:r>
          </a:p>
          <a:p>
            <a:pPr>
              <a:buFont typeface="Arial" panose="020B0604020202020204" pitchFamily="34" charset="0"/>
              <a:buChar char="•"/>
            </a:pPr>
            <a:r>
              <a:rPr lang="en-US" b="1" dirty="0"/>
              <a:t>Insight</a:t>
            </a:r>
            <a:r>
              <a:rPr lang="en-US" dirty="0"/>
              <a:t>: Majority of missions are successful (98 out of 100).</a:t>
            </a:r>
          </a:p>
          <a:p>
            <a:endParaRPr lang="en-IN" sz="1800" dirty="0"/>
          </a:p>
        </p:txBody>
      </p:sp>
    </p:spTree>
    <p:extLst>
      <p:ext uri="{BB962C8B-B14F-4D97-AF65-F5344CB8AC3E}">
        <p14:creationId xmlns:p14="http://schemas.microsoft.com/office/powerpoint/2010/main" val="377678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8EB1-1072-8BE6-B405-21F05FD9E4B0}"/>
              </a:ext>
            </a:extLst>
          </p:cNvPr>
          <p:cNvSpPr>
            <a:spLocks noGrp="1"/>
          </p:cNvSpPr>
          <p:nvPr>
            <p:ph type="title"/>
          </p:nvPr>
        </p:nvSpPr>
        <p:spPr/>
        <p:txBody>
          <a:bodyPr/>
          <a:lstStyle/>
          <a:p>
            <a:r>
              <a:rPr lang="en-IN" dirty="0"/>
              <a:t>Visualization with </a:t>
            </a:r>
            <a:r>
              <a:rPr lang="en-IN" dirty="0" err="1"/>
              <a:t>SeaBorn</a:t>
            </a:r>
            <a:endParaRPr lang="en-IN" dirty="0"/>
          </a:p>
        </p:txBody>
      </p:sp>
      <p:sp>
        <p:nvSpPr>
          <p:cNvPr id="3" name="Content Placeholder 2">
            <a:extLst>
              <a:ext uri="{FF2B5EF4-FFF2-40B4-BE49-F238E27FC236}">
                <a16:creationId xmlns:a16="http://schemas.microsoft.com/office/drawing/2014/main" id="{558DF949-A0E7-5979-31AD-531CC5DA0CD2}"/>
              </a:ext>
            </a:extLst>
          </p:cNvPr>
          <p:cNvSpPr>
            <a:spLocks noGrp="1"/>
          </p:cNvSpPr>
          <p:nvPr>
            <p:ph idx="1"/>
          </p:nvPr>
        </p:nvSpPr>
        <p:spPr/>
        <p:txBody>
          <a:bodyPr/>
          <a:lstStyle/>
          <a:p>
            <a:r>
              <a:rPr lang="en-US" dirty="0"/>
              <a:t>1-Visualize the relationship between Flight Number and Launch Site</a:t>
            </a:r>
            <a:endParaRPr lang="en-IN" dirty="0"/>
          </a:p>
        </p:txBody>
      </p:sp>
      <p:pic>
        <p:nvPicPr>
          <p:cNvPr id="5" name="Picture 4" descr="A graph of flight number">
            <a:extLst>
              <a:ext uri="{FF2B5EF4-FFF2-40B4-BE49-F238E27FC236}">
                <a16:creationId xmlns:a16="http://schemas.microsoft.com/office/drawing/2014/main" id="{0E83EF5B-F981-59D6-FC9B-689455559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534" y="2861187"/>
            <a:ext cx="6097091" cy="2785876"/>
          </a:xfrm>
          <a:prstGeom prst="rect">
            <a:avLst/>
          </a:prstGeom>
        </p:spPr>
      </p:pic>
    </p:spTree>
    <p:extLst>
      <p:ext uri="{BB962C8B-B14F-4D97-AF65-F5344CB8AC3E}">
        <p14:creationId xmlns:p14="http://schemas.microsoft.com/office/powerpoint/2010/main" val="3474016380"/>
      </p:ext>
    </p:extLst>
  </p:cSld>
  <p:clrMapOvr>
    <a:masterClrMapping/>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412A24"/>
      </a:dk2>
      <a:lt2>
        <a:srgbClr val="E8E2E3"/>
      </a:lt2>
      <a:accent1>
        <a:srgbClr val="80AAA3"/>
      </a:accent1>
      <a:accent2>
        <a:srgbClr val="74AC8C"/>
      </a:accent2>
      <a:accent3>
        <a:srgbClr val="7EAA7E"/>
      </a:accent3>
      <a:accent4>
        <a:srgbClr val="8BAB74"/>
      </a:accent4>
      <a:accent5>
        <a:srgbClr val="9EA57C"/>
      </a:accent5>
      <a:accent6>
        <a:srgbClr val="AEA076"/>
      </a:accent6>
      <a:hlink>
        <a:srgbClr val="AE6974"/>
      </a:hlink>
      <a:folHlink>
        <a:srgbClr val="7F7F7F"/>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71</TotalTime>
  <Words>1258</Words>
  <Application>Microsoft Office PowerPoint</Application>
  <PresentationFormat>Widescreen</PresentationFormat>
  <Paragraphs>115</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Amasis MT Pro</vt:lpstr>
      <vt:lpstr>Arial</vt:lpstr>
      <vt:lpstr>Bookman Old Style</vt:lpstr>
      <vt:lpstr>Calibri</vt:lpstr>
      <vt:lpstr>Franklin Gothic Book</vt:lpstr>
      <vt:lpstr>Helvetica Neue</vt:lpstr>
      <vt:lpstr>RetrospectVTI</vt:lpstr>
      <vt:lpstr>IBM DATA SCIENCE CAPSTONE PROJECT</vt:lpstr>
      <vt:lpstr>OUTLINE</vt:lpstr>
      <vt:lpstr>Executive Summary slide</vt:lpstr>
      <vt:lpstr>Introduction</vt:lpstr>
      <vt:lpstr>Methodology</vt:lpstr>
      <vt:lpstr>PowerPoint Presentation</vt:lpstr>
      <vt:lpstr>EDA with SQL</vt:lpstr>
      <vt:lpstr>PowerPoint Presentation</vt:lpstr>
      <vt:lpstr>Visualization with SeaBorn</vt:lpstr>
      <vt:lpstr>PowerPoint Presentation</vt:lpstr>
      <vt:lpstr>Visualization with Folium</vt:lpstr>
      <vt:lpstr>PowerPoint Presentation</vt:lpstr>
      <vt:lpstr>Visualization with Plotly</vt:lpstr>
      <vt:lpstr>Models</vt:lpstr>
      <vt:lpstr>Model Evaluation Summary</vt:lpstr>
      <vt:lpstr>Visualization of Results</vt:lpstr>
      <vt:lpstr>Conclusion</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dc:title>
  <dc:creator>Suyash maurya</dc:creator>
  <cp:lastModifiedBy>Suyash maurya</cp:lastModifiedBy>
  <cp:revision>1</cp:revision>
  <dcterms:created xsi:type="dcterms:W3CDTF">2024-05-28T16:29:35Z</dcterms:created>
  <dcterms:modified xsi:type="dcterms:W3CDTF">2024-05-28T17:40:54Z</dcterms:modified>
</cp:coreProperties>
</file>